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69088" cy="98726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59" d="100"/>
          <a:sy n="59" d="100"/>
        </p:scale>
        <p:origin x="206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5AC37-9EB1-481E-AF99-7A4747A9C57B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ACECA-B6D9-46D0-A7D7-FB4D7E20965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1C515-E42F-46B5-9993-DC5A848F5D55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E7938-09B6-4C48-8728-3D86099FD1F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2948F-1D60-4D5C-A9D7-424E8973452C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17251-B1CD-4DC3-8369-7E88F504441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2BEE5-B7CE-4AE6-B72C-89A3D5CFA0FE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F1B03-3980-40F3-80C7-EB804448E77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1A7AD-69D5-4F25-B16E-823C35B4B5CF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F217D-6420-4754-97C7-36C3FA73E05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8514-CB1F-45C1-8D1A-BB9F7DBA5B68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8AB3E-67EA-44BC-91D8-D511BE5A82A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BAC2-5FFA-4B4D-B0B0-C37EEDB68A66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10C68-E32F-4D45-9161-20C31020474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48E4F-2BE4-49CC-A04B-E7A69FE0B78F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E58DC-0B09-474B-8144-6038311E5D8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084E9-9D4A-4758-9CF8-30E0AB4DACAA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E9B24-249C-4248-9A95-B57C862C39B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0C71B-C2F7-4CFF-B03F-62C8DB8FD724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98438-AB9F-44EC-B505-75DB751B71A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8CFD4-8E36-4BC2-AF94-9B99109CCD95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EC9D7-1E6A-42E8-8E26-E25F7CC64BD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6F3FED-7298-4762-BADC-658A4C9B4C42}" type="datetimeFigureOut">
              <a:rPr lang="it-IT"/>
              <a:pPr>
                <a:defRPr/>
              </a:pPr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1545FA3-88DF-4EB3-A98E-B8AC667E5CC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8" y="7995484"/>
            <a:ext cx="928694" cy="93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Sottotitolo 2"/>
          <p:cNvSpPr>
            <a:spLocks noGrp="1"/>
          </p:cNvSpPr>
          <p:nvPr>
            <p:ph type="subTitle" idx="1"/>
          </p:nvPr>
        </p:nvSpPr>
        <p:spPr>
          <a:xfrm>
            <a:off x="0" y="2195736"/>
            <a:ext cx="6858000" cy="84283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Per gli appassionati che amano camminare o correre, il Comune di Vanzago in collaborazione con i volontari del </a:t>
            </a:r>
            <a:r>
              <a:rPr lang="it-IT" altLang="it-IT" sz="1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G.A.P.A.</a:t>
            </a: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, il Comitato </a:t>
            </a:r>
            <a:r>
              <a:rPr lang="it-IT" altLang="it-IT" sz="1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Valdarenne</a:t>
            </a: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, Il Gruppo Solidarietà </a:t>
            </a:r>
            <a:r>
              <a:rPr lang="it-IT" altLang="it-IT" sz="1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Vanzago</a:t>
            </a: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 e il Gruppo Rione del </a:t>
            </a:r>
            <a:r>
              <a:rPr lang="it-IT" altLang="it-IT" sz="1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Munasté</a:t>
            </a: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, organizzano una camminata per i sentieri, i prati e i boschi di Vanzago, Mantegazza, </a:t>
            </a:r>
            <a:r>
              <a:rPr lang="it-IT" altLang="it-IT" sz="14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Valdarenne</a:t>
            </a:r>
            <a:r>
              <a:rPr lang="it-IT" altLang="it-IT" sz="1400" b="1" dirty="0">
                <a:solidFill>
                  <a:schemeClr val="tx1"/>
                </a:solidFill>
                <a:latin typeface="Trebuchet MS" panose="020B0603020202020204" pitchFamily="34" charset="0"/>
              </a:rPr>
              <a:t> e del WWF</a:t>
            </a:r>
          </a:p>
        </p:txBody>
      </p:sp>
      <p:sp>
        <p:nvSpPr>
          <p:cNvPr id="2055" name="Rectangle 14"/>
          <p:cNvSpPr>
            <a:spLocks noChangeArrowheads="1"/>
          </p:cNvSpPr>
          <p:nvPr/>
        </p:nvSpPr>
        <p:spPr bwMode="auto">
          <a:xfrm>
            <a:off x="-25400" y="-11699"/>
            <a:ext cx="6982792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>
              <a:defRPr/>
            </a:pPr>
            <a:r>
              <a:rPr lang="it-IT" sz="3000" b="1"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DOMENICA 17 </a:t>
            </a:r>
            <a:r>
              <a:rPr lang="it-IT" sz="3000" b="1" dirty="0"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MAGGIO 2026</a:t>
            </a:r>
          </a:p>
          <a:p>
            <a:pPr algn="ctr" eaLnBrk="1" hangingPunct="1">
              <a:defRPr/>
            </a:pPr>
            <a:endParaRPr lang="it-IT" sz="800" b="1" dirty="0">
              <a:latin typeface="Trebuchet MS" pitchFamily="34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it-IT" sz="5500" b="1" dirty="0">
                <a:solidFill>
                  <a:schemeClr val="accent3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  <a:t>19° CAMMINATA                                             DEL MUNASTÈ </a:t>
            </a: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55575" y="5500694"/>
            <a:ext cx="652462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tabLst>
                <a:tab pos="-3870325" algn="l"/>
                <a:tab pos="269875" algn="l"/>
              </a:tabLst>
              <a:defRPr/>
            </a:pPr>
            <a:r>
              <a:rPr lang="it-IT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" pitchFamily="18" charset="0"/>
                <a:cs typeface="Arial" panose="020B0604020202020204" pitchFamily="34" charset="0"/>
              </a:rPr>
              <a:t>REGOLAMENTO</a:t>
            </a:r>
            <a:endParaRPr lang="it-IT" sz="1200" b="1" dirty="0">
              <a:latin typeface="+mn-lt"/>
              <a:cs typeface="Arial" panose="020B0604020202020204" pitchFamily="34" charset="0"/>
            </a:endParaRPr>
          </a:p>
          <a:p>
            <a:pPr marL="350838" indent="-350838" algn="just" eaLnBrk="1" hangingPunct="1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Per l’iscrizione è possibile scaricare e compilare il modulo dal sito del Comune e consegnarlo al momento della partenza oppure compilarlo </a:t>
            </a:r>
            <a:r>
              <a:rPr lang="it-IT" sz="1100">
                <a:latin typeface="+mn-lt"/>
                <a:ea typeface="Times New Roman" pitchFamily="18" charset="0"/>
                <a:cs typeface="Arial" panose="020B0604020202020204" pitchFamily="34" charset="0"/>
              </a:rPr>
              <a:t>direttamente domenica. </a:t>
            </a: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Non sono previste classifiche e premi particolari se non un ricordo della giornata. </a:t>
            </a:r>
          </a:p>
          <a:p>
            <a:pPr marL="350838" indent="-350838" algn="just" eaLnBrk="1" hangingPunct="1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La camminata è totalmente gratuita</a:t>
            </a:r>
            <a:endParaRPr lang="it-IT" sz="1100" dirty="0">
              <a:latin typeface="+mn-lt"/>
              <a:cs typeface="Arial" panose="020B0604020202020204" pitchFamily="34" charset="0"/>
            </a:endParaRP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L’intero percorso sarà segnalato da apposite frecce.</a:t>
            </a:r>
            <a:endParaRPr lang="it-IT" sz="1100" dirty="0">
              <a:latin typeface="+mn-lt"/>
              <a:cs typeface="Arial" panose="020B0604020202020204" pitchFamily="34" charset="0"/>
            </a:endParaRP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Trattandosi di una manifestazione non competitiva e non agonistica ogni partecipante è tenuto ad osservare le norme del codice della strada. </a:t>
            </a: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cs typeface="Arial" panose="020B0604020202020204" pitchFamily="34" charset="0"/>
              </a:rPr>
              <a:t>Il percorso della manifestazione è coperto dal divieto di accesso per i cani. </a:t>
            </a: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Viene declinata ogni responsabilità per eventuali incidenti e danni a persone o cose che dovessero verificarsi durante la manifestazione. Inoltre non si accettano reclami.</a:t>
            </a: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r>
              <a:rPr lang="it-IT" sz="1100" dirty="0">
                <a:latin typeface="+mn-lt"/>
                <a:ea typeface="Times New Roman" pitchFamily="18" charset="0"/>
                <a:cs typeface="Arial" panose="020B0604020202020204" pitchFamily="34" charset="0"/>
              </a:rPr>
              <a:t>Ogni persona partecipa sotto la propria responsabilità e dichiara di essere a conoscenza delle proprie condizioni fisiche. Se minorenne deve essere accompagnato da un genitore o da un adulto. </a:t>
            </a:r>
          </a:p>
          <a:p>
            <a:pPr marL="350838" indent="-350838" algn="just">
              <a:buFont typeface="Wingdings" pitchFamily="2" charset="2"/>
              <a:buChar char="§"/>
              <a:tabLst>
                <a:tab pos="-3870325" algn="l"/>
              </a:tabLst>
              <a:defRPr/>
            </a:pPr>
            <a:endParaRPr lang="it-IT" sz="1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190522" y="3486150"/>
            <a:ext cx="6453188" cy="1943106"/>
          </a:xfrm>
          <a:prstGeom prst="roundRect">
            <a:avLst>
              <a:gd name="adj" fmla="val 10363"/>
            </a:avLst>
          </a:prstGeom>
          <a:solidFill>
            <a:schemeClr val="bg1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-58738" y="7929586"/>
            <a:ext cx="6858001" cy="10926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tabLst>
                <a:tab pos="-3870325" algn="l"/>
                <a:tab pos="269875" algn="l"/>
              </a:tabLst>
              <a:defRPr/>
            </a:pPr>
            <a:r>
              <a:rPr lang="it-IT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Comune di </a:t>
            </a:r>
            <a:r>
              <a:rPr lang="it-IT" sz="13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Vanzago</a:t>
            </a:r>
            <a:endParaRPr lang="it-IT" sz="13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algn="ctr">
              <a:tabLst>
                <a:tab pos="-3870325" algn="l"/>
                <a:tab pos="269875" algn="l"/>
              </a:tabLst>
              <a:defRPr/>
            </a:pPr>
            <a:r>
              <a:rPr lang="it-IT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Gruppo Autonomo Pensionati Attivi  </a:t>
            </a:r>
          </a:p>
          <a:p>
            <a:pPr algn="ctr">
              <a:tabLst>
                <a:tab pos="-3870325" algn="l"/>
                <a:tab pos="269875" algn="l"/>
              </a:tabLst>
              <a:defRPr/>
            </a:pPr>
            <a:r>
              <a:rPr lang="it-IT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Gruppo Rione del </a:t>
            </a:r>
            <a:r>
              <a:rPr lang="it-IT" sz="13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Munasté</a:t>
            </a:r>
            <a:endParaRPr lang="it-IT" sz="13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algn="ctr">
              <a:tabLst>
                <a:tab pos="-3870325" algn="l"/>
                <a:tab pos="269875" algn="l"/>
              </a:tabLst>
              <a:defRPr/>
            </a:pPr>
            <a:r>
              <a:rPr lang="it-IT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Comitato </a:t>
            </a:r>
            <a:r>
              <a:rPr lang="it-IT" sz="13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Valdarenne</a:t>
            </a:r>
            <a:endParaRPr lang="it-IT" sz="13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algn="ctr">
              <a:tabLst>
                <a:tab pos="-3870325" algn="l"/>
                <a:tab pos="269875" algn="l"/>
              </a:tabLst>
              <a:defRPr/>
            </a:pPr>
            <a:r>
              <a:rPr lang="it-IT" sz="1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Gruppo Solidarietà </a:t>
            </a:r>
            <a:r>
              <a:rPr lang="it-IT" sz="13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Times New Roman" pitchFamily="18" charset="0"/>
                <a:cs typeface="Arial" panose="020B0604020202020204" pitchFamily="34" charset="0"/>
              </a:rPr>
              <a:t>Vanzago</a:t>
            </a:r>
            <a:endParaRPr lang="it-IT" sz="13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115888" y="3117850"/>
            <a:ext cx="2170112" cy="352425"/>
          </a:xfrm>
          <a:prstGeom prst="roundRect">
            <a:avLst>
              <a:gd name="adj" fmla="val 10363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latin typeface="Trebuchet MS" pitchFamily="34" charset="0"/>
              </a:rPr>
              <a:t>Programma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49238" y="2799061"/>
            <a:ext cx="645318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530350" algn="l"/>
              </a:tabLst>
              <a:defRPr/>
            </a:pPr>
            <a:endParaRPr lang="it-IT" b="1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endParaRPr lang="it-IT" sz="800" b="1" u="sng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endParaRPr lang="it-IT" sz="800" b="1" u="sng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endParaRPr lang="it-IT" sz="1400" b="1" u="sng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r>
              <a:rPr lang="it-IT" sz="1400" b="1" u="sng" dirty="0">
                <a:latin typeface="Trebuchet MS" pitchFamily="34" charset="0"/>
                <a:cs typeface="Arial" panose="020B0604020202020204" pitchFamily="34" charset="0"/>
              </a:rPr>
              <a:t>Ore 9.30 – RITROVO presso Cascina S. Giovanni Battista </a:t>
            </a:r>
          </a:p>
          <a:p>
            <a:pPr algn="ctr">
              <a:tabLst>
                <a:tab pos="1530350" algn="l"/>
              </a:tabLst>
              <a:defRPr/>
            </a:pPr>
            <a:r>
              <a:rPr lang="it-IT" sz="1400" b="1" u="sng" dirty="0">
                <a:latin typeface="Trebuchet MS" pitchFamily="34" charset="0"/>
                <a:cs typeface="Arial" panose="020B0604020202020204" pitchFamily="34" charset="0"/>
              </a:rPr>
              <a:t>in via Val D’Ossola, 64</a:t>
            </a:r>
          </a:p>
          <a:p>
            <a:pPr algn="ctr">
              <a:tabLst>
                <a:tab pos="1530350" algn="l"/>
              </a:tabLst>
              <a:defRPr/>
            </a:pPr>
            <a:r>
              <a:rPr lang="it-IT" sz="800" b="1" u="sng" dirty="0">
                <a:latin typeface="Trebuchet MS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tabLst>
                <a:tab pos="1530350" algn="l"/>
              </a:tabLst>
              <a:defRPr/>
            </a:pPr>
            <a:r>
              <a:rPr lang="it-IT" b="1" u="sng" dirty="0">
                <a:solidFill>
                  <a:srgbClr val="FF0000"/>
                </a:solidFill>
                <a:latin typeface="Trebuchet MS" pitchFamily="34" charset="0"/>
                <a:cs typeface="Arial" panose="020B0604020202020204" pitchFamily="34" charset="0"/>
              </a:rPr>
              <a:t>Ore  10.00 – PARTENZA</a:t>
            </a:r>
          </a:p>
          <a:p>
            <a:pPr algn="ctr">
              <a:tabLst>
                <a:tab pos="1530350" algn="l"/>
              </a:tabLst>
              <a:defRPr/>
            </a:pPr>
            <a:endParaRPr lang="it-IT" b="1" u="sng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r>
              <a:rPr lang="it-IT" sz="1400" b="1" u="sng" dirty="0">
                <a:latin typeface="Trebuchet MS" pitchFamily="34" charset="0"/>
                <a:cs typeface="Arial" panose="020B0604020202020204" pitchFamily="34" charset="0"/>
              </a:rPr>
              <a:t> Entro le ore 12.00 – ARRIVO e RINFRESCO</a:t>
            </a:r>
          </a:p>
          <a:p>
            <a:pPr algn="ctr">
              <a:tabLst>
                <a:tab pos="1530350" algn="l"/>
              </a:tabLst>
              <a:defRPr/>
            </a:pPr>
            <a:endParaRPr lang="it-IT" sz="1000" b="1" dirty="0">
              <a:latin typeface="Trebuchet MS" pitchFamily="34" charset="0"/>
              <a:cs typeface="Arial" panose="020B0604020202020204" pitchFamily="34" charset="0"/>
            </a:endParaRPr>
          </a:p>
          <a:p>
            <a:pPr algn="ctr">
              <a:tabLst>
                <a:tab pos="1530350" algn="l"/>
              </a:tabLst>
              <a:defRPr/>
            </a:pPr>
            <a:r>
              <a:rPr lang="it-IT" b="1" dirty="0"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  <a:cs typeface="Arial" panose="020B0604020202020204" pitchFamily="34" charset="0"/>
              </a:rPr>
              <a:t>Percorso breve: 4,8 Km            Percorso completo: 7,8 km</a:t>
            </a:r>
          </a:p>
        </p:txBody>
      </p:sp>
      <p:pic>
        <p:nvPicPr>
          <p:cNvPr id="2056" name="Picture 10" descr="MCj0281102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332656" y="3779924"/>
            <a:ext cx="1136214" cy="110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0" descr="MCj0281102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2922" y="3729830"/>
            <a:ext cx="11493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274</Words>
  <Application>Microsoft Office PowerPoint</Application>
  <PresentationFormat>Presentazione su schermo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Rockwell</vt:lpstr>
      <vt:lpstr>Trebuchet MS</vt:lpstr>
      <vt:lpstr>Wingdings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6° CAMMINATA del Munastè</dc:title>
  <dc:creator>MAURO BECCARI</dc:creator>
  <cp:lastModifiedBy>Adelia Maggioni</cp:lastModifiedBy>
  <cp:revision>79</cp:revision>
  <cp:lastPrinted>2026-05-12T13:27:46Z</cp:lastPrinted>
  <dcterms:created xsi:type="dcterms:W3CDTF">2013-01-23T12:14:59Z</dcterms:created>
  <dcterms:modified xsi:type="dcterms:W3CDTF">2026-05-12T15:18:31Z</dcterms:modified>
</cp:coreProperties>
</file>