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6858000" cy="9906000" type="A4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5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pos="39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6600"/>
    <a:srgbClr val="008000"/>
    <a:srgbClr val="66FF66"/>
    <a:srgbClr val="009900"/>
    <a:srgbClr val="00AC56"/>
    <a:srgbClr val="C0E4AE"/>
    <a:srgbClr val="33CC33"/>
    <a:srgbClr val="800000"/>
    <a:srgbClr val="7136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015" autoAdjust="0"/>
    <p:restoredTop sz="94660"/>
  </p:normalViewPr>
  <p:slideViewPr>
    <p:cSldViewPr showGuides="1">
      <p:cViewPr varScale="1">
        <p:scale>
          <a:sx n="60" d="100"/>
          <a:sy n="60" d="100"/>
        </p:scale>
        <p:origin x="3053" y="53"/>
      </p:cViewPr>
      <p:guideLst>
        <p:guide orient="horz" pos="3165"/>
        <p:guide pos="2160"/>
        <p:guide pos="39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3390" y="-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862" cy="495793"/>
          </a:xfrm>
          <a:prstGeom prst="rect">
            <a:avLst/>
          </a:prstGeom>
        </p:spPr>
        <p:txBody>
          <a:bodyPr vert="horz" lIns="88210" tIns="44105" rIns="88210" bIns="44105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294" y="1"/>
            <a:ext cx="2945862" cy="495793"/>
          </a:xfrm>
          <a:prstGeom prst="rect">
            <a:avLst/>
          </a:prstGeom>
        </p:spPr>
        <p:txBody>
          <a:bodyPr vert="horz" lIns="88210" tIns="44105" rIns="88210" bIns="44105" rtlCol="0"/>
          <a:lstStyle>
            <a:lvl1pPr algn="r">
              <a:defRPr sz="1200"/>
            </a:lvl1pPr>
          </a:lstStyle>
          <a:p>
            <a:fld id="{DDF018FA-C3EF-42ED-A59C-141852C37102}" type="datetimeFigureOut">
              <a:rPr lang="it-IT" smtClean="0"/>
              <a:pPr/>
              <a:t>08/10/2022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429306"/>
            <a:ext cx="2945862" cy="495793"/>
          </a:xfrm>
          <a:prstGeom prst="rect">
            <a:avLst/>
          </a:prstGeom>
        </p:spPr>
        <p:txBody>
          <a:bodyPr vert="horz" lIns="88210" tIns="44105" rIns="88210" bIns="44105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294" y="9429306"/>
            <a:ext cx="2945862" cy="495793"/>
          </a:xfrm>
          <a:prstGeom prst="rect">
            <a:avLst/>
          </a:prstGeom>
        </p:spPr>
        <p:txBody>
          <a:bodyPr vert="horz" lIns="88210" tIns="44105" rIns="88210" bIns="44105" rtlCol="0" anchor="b"/>
          <a:lstStyle>
            <a:lvl1pPr algn="r">
              <a:defRPr sz="1200"/>
            </a:lvl1pPr>
          </a:lstStyle>
          <a:p>
            <a:fld id="{CB75135B-F4EF-42C7-BF43-2F20ECAF63E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65648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400" cy="496888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91" y="0"/>
            <a:ext cx="2946400" cy="496888"/>
          </a:xfrm>
          <a:prstGeom prst="rect">
            <a:avLst/>
          </a:prstGeom>
        </p:spPr>
        <p:txBody>
          <a:bodyPr vert="horz" lIns="91416" tIns="45708" rIns="91416" bIns="45708" rtlCol="0"/>
          <a:lstStyle>
            <a:lvl1pPr algn="r">
              <a:defRPr sz="1200"/>
            </a:lvl1pPr>
          </a:lstStyle>
          <a:p>
            <a:fld id="{88E5110F-2233-40AC-AF63-E334E1A941A6}" type="datetimeFigureOut">
              <a:rPr lang="it-IT" smtClean="0"/>
              <a:pPr/>
              <a:t>08/10/2022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38375" y="1239838"/>
            <a:ext cx="23209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6" tIns="45708" rIns="91416" bIns="45708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2" y="4776789"/>
            <a:ext cx="5438775" cy="3908425"/>
          </a:xfrm>
          <a:prstGeom prst="rect">
            <a:avLst/>
          </a:prstGeom>
        </p:spPr>
        <p:txBody>
          <a:bodyPr vert="horz" lIns="91416" tIns="45708" rIns="91416" bIns="45708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2" y="9429751"/>
            <a:ext cx="2946400" cy="496888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91" y="9429751"/>
            <a:ext cx="2946400" cy="496888"/>
          </a:xfrm>
          <a:prstGeom prst="rect">
            <a:avLst/>
          </a:prstGeom>
        </p:spPr>
        <p:txBody>
          <a:bodyPr vert="horz" lIns="91416" tIns="45708" rIns="91416" bIns="45708" rtlCol="0" anchor="b"/>
          <a:lstStyle>
            <a:lvl1pPr algn="r">
              <a:defRPr sz="1200"/>
            </a:lvl1pPr>
          </a:lstStyle>
          <a:p>
            <a:fld id="{2153FDDB-CA99-45BA-92E7-5A88F8EA7BE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4188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3FDDB-CA99-45BA-92E7-5A88F8EA7BEE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3216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08/10/2022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08/10/2022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08/10/2022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08/10/2022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08/10/2022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08/10/2022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08/10/2022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08/10/2022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08/10/2022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08/10/2022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EF7-B595-4DAA-954D-CE76C346697C}" type="datetimeFigureOut">
              <a:rPr lang="it-IT" smtClean="0"/>
              <a:pPr/>
              <a:t>08/10/2022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7CEF7-B595-4DAA-954D-CE76C346697C}" type="datetimeFigureOut">
              <a:rPr lang="it-IT" smtClean="0"/>
              <a:pPr/>
              <a:t>08/10/2022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051C9-259B-4ACE-A12B-B198F68F8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Connettore 1 35"/>
          <p:cNvCxnSpPr>
            <a:cxnSpLocks/>
          </p:cNvCxnSpPr>
          <p:nvPr/>
        </p:nvCxnSpPr>
        <p:spPr>
          <a:xfrm>
            <a:off x="296652" y="8409384"/>
            <a:ext cx="6264696" cy="0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5184" y="200472"/>
            <a:ext cx="720080" cy="720080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412776" y="2576736"/>
            <a:ext cx="5688632" cy="19082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it-IT" sz="1400" b="1" dirty="0">
              <a:solidFill>
                <a:srgbClr val="8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b="1" i="1" dirty="0">
                <a:solidFill>
                  <a:srgbClr val="003300"/>
                </a:solidFill>
              </a:rPr>
              <a:t>Facciamo memoria del sacrificio</a:t>
            </a:r>
            <a:endParaRPr lang="it-IT" dirty="0">
              <a:solidFill>
                <a:srgbClr val="003300"/>
              </a:solidFill>
            </a:endParaRPr>
          </a:p>
          <a:p>
            <a:pPr algn="ctr"/>
            <a:r>
              <a:rPr lang="it-IT" b="1" i="1" dirty="0">
                <a:solidFill>
                  <a:srgbClr val="003300"/>
                </a:solidFill>
              </a:rPr>
              <a:t>di quanti hanno combattuto e hanno perso la vita</a:t>
            </a:r>
            <a:endParaRPr lang="it-IT" dirty="0">
              <a:solidFill>
                <a:srgbClr val="003300"/>
              </a:solidFill>
            </a:endParaRPr>
          </a:p>
          <a:p>
            <a:pPr algn="ctr"/>
            <a:r>
              <a:rPr lang="it-IT" b="1" i="1" dirty="0">
                <a:solidFill>
                  <a:srgbClr val="003300"/>
                </a:solidFill>
              </a:rPr>
              <a:t>per la difesa della libertà, della democrazia</a:t>
            </a:r>
            <a:endParaRPr lang="it-IT" dirty="0">
              <a:solidFill>
                <a:srgbClr val="003300"/>
              </a:solidFill>
            </a:endParaRPr>
          </a:p>
          <a:p>
            <a:pPr algn="ctr"/>
            <a:r>
              <a:rPr lang="it-IT" b="1" i="1" dirty="0">
                <a:solidFill>
                  <a:srgbClr val="003300"/>
                </a:solidFill>
              </a:rPr>
              <a:t> e della coesione nazionale, pensando all’immediata cessazione delle guerre attuali.</a:t>
            </a:r>
            <a:endParaRPr lang="it-IT" dirty="0">
              <a:solidFill>
                <a:srgbClr val="003300"/>
              </a:solidFill>
            </a:endParaRPr>
          </a:p>
          <a:p>
            <a:pPr algn="ctr"/>
            <a:endParaRPr lang="it-IT" sz="1400" b="1" dirty="0">
              <a:solidFill>
                <a:srgbClr val="8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260648" y="4232920"/>
            <a:ext cx="64807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3300"/>
                </a:solidFill>
              </a:rPr>
              <a:t>I cittadini sono invitati a partecipare alla manifestazione celebrativa che si terrà  </a:t>
            </a:r>
            <a:r>
              <a:rPr lang="it-IT" sz="1600" b="1" u="sng" dirty="0">
                <a:solidFill>
                  <a:srgbClr val="003300"/>
                </a:solidFill>
              </a:rPr>
              <a:t>DOMENICA 6 NOVEMBRE 2022</a:t>
            </a:r>
            <a:r>
              <a:rPr lang="it-IT" sz="1600" b="1" dirty="0">
                <a:solidFill>
                  <a:srgbClr val="003300"/>
                </a:solidFill>
              </a:rPr>
              <a:t> con il seguente programma</a:t>
            </a:r>
            <a:r>
              <a:rPr lang="it-IT" sz="1400" b="1" dirty="0">
                <a:solidFill>
                  <a:srgbClr val="003300"/>
                </a:solidFill>
              </a:rPr>
              <a:t>:</a:t>
            </a:r>
          </a:p>
          <a:p>
            <a:r>
              <a:rPr lang="it-IT" sz="1400" b="1" dirty="0">
                <a:solidFill>
                  <a:srgbClr val="003300"/>
                </a:solidFill>
              </a:rPr>
              <a:t> </a:t>
            </a:r>
          </a:p>
          <a:p>
            <a:r>
              <a:rPr lang="it-IT" sz="1400" b="1" dirty="0">
                <a:solidFill>
                  <a:srgbClr val="003300"/>
                </a:solidFill>
              </a:rPr>
              <a:t>  8.30	S. Messa nella Chiesa Parrocchiale</a:t>
            </a:r>
          </a:p>
          <a:p>
            <a:r>
              <a:rPr lang="it-IT" sz="1400" b="1" dirty="0">
                <a:solidFill>
                  <a:srgbClr val="003300"/>
                </a:solidFill>
              </a:rPr>
              <a:t>  9.10	Partenza del corteo da piazza della Chiesa Parrocchiale verso il Municipio</a:t>
            </a:r>
          </a:p>
          <a:p>
            <a:r>
              <a:rPr lang="it-IT" sz="1400" b="1" dirty="0">
                <a:solidFill>
                  <a:srgbClr val="003300"/>
                </a:solidFill>
              </a:rPr>
              <a:t>  9.20	Deposizione corona presso il Municipio </a:t>
            </a:r>
          </a:p>
          <a:p>
            <a:r>
              <a:rPr lang="it-IT" sz="1400" b="1" dirty="0">
                <a:solidFill>
                  <a:srgbClr val="003300"/>
                </a:solidFill>
              </a:rPr>
              <a:t>  9.30	Corteo verso il Cimitero del capoluogo</a:t>
            </a:r>
          </a:p>
          <a:p>
            <a:r>
              <a:rPr lang="it-IT" sz="1400" b="1" dirty="0">
                <a:solidFill>
                  <a:srgbClr val="003300"/>
                </a:solidFill>
              </a:rPr>
              <a:t>  9.45	Deposizione corona al Cimitero del capoluogo e discorso</a:t>
            </a:r>
          </a:p>
          <a:p>
            <a:r>
              <a:rPr lang="it-IT" sz="1400" b="1" dirty="0">
                <a:solidFill>
                  <a:srgbClr val="003300"/>
                </a:solidFill>
              </a:rPr>
              <a:t>10.00	Partenza in pullman per Mantegazza</a:t>
            </a:r>
          </a:p>
          <a:p>
            <a:r>
              <a:rPr lang="it-IT" sz="1400" b="1" dirty="0">
                <a:solidFill>
                  <a:srgbClr val="003300"/>
                </a:solidFill>
              </a:rPr>
              <a:t>10.10	Ritrovo in Piazza dei Gelsi a Mantegazza</a:t>
            </a:r>
          </a:p>
          <a:p>
            <a:r>
              <a:rPr lang="it-IT" sz="1400" b="1" dirty="0">
                <a:solidFill>
                  <a:srgbClr val="003300"/>
                </a:solidFill>
              </a:rPr>
              <a:t>10.20	Corteo verso il Cimitero di Mantegazza</a:t>
            </a:r>
          </a:p>
          <a:p>
            <a:r>
              <a:rPr lang="it-IT" sz="1400" b="1" dirty="0">
                <a:solidFill>
                  <a:srgbClr val="003300"/>
                </a:solidFill>
              </a:rPr>
              <a:t>10.30	Deposizione corona al Cimitero di Mantegazza</a:t>
            </a:r>
          </a:p>
          <a:p>
            <a:r>
              <a:rPr lang="it-IT" sz="1400" b="1" dirty="0">
                <a:solidFill>
                  <a:srgbClr val="003300"/>
                </a:solidFill>
              </a:rPr>
              <a:t>10.40	Partenza in pullman per il capoluogo</a:t>
            </a:r>
          </a:p>
          <a:p>
            <a:r>
              <a:rPr lang="it-IT" sz="1400" b="1" dirty="0">
                <a:solidFill>
                  <a:srgbClr val="003300"/>
                </a:solidFill>
              </a:rPr>
              <a:t>10.50	Partenza del corteo finale dal Municipio</a:t>
            </a:r>
          </a:p>
          <a:p>
            <a:r>
              <a:rPr lang="it-IT" sz="1400" b="1" dirty="0">
                <a:solidFill>
                  <a:srgbClr val="003300"/>
                </a:solidFill>
              </a:rPr>
              <a:t>11.00	Rinfresco presso il Circolo Combattenti di Vanzago</a:t>
            </a:r>
          </a:p>
          <a:p>
            <a:pPr algn="ctr"/>
            <a:endParaRPr lang="it-IT" sz="1400" b="1" dirty="0">
              <a:solidFill>
                <a:srgbClr val="003300"/>
              </a:solidFill>
            </a:endParaRPr>
          </a:p>
          <a:p>
            <a:pPr algn="ctr"/>
            <a:r>
              <a:rPr lang="it-IT" sz="1400" b="1" dirty="0">
                <a:solidFill>
                  <a:srgbClr val="003300"/>
                </a:solidFill>
              </a:rPr>
              <a:t>Interverrà il Corpo musicale di Vanzago</a:t>
            </a:r>
          </a:p>
          <a:p>
            <a:pPr algn="ctr"/>
            <a:endParaRPr lang="it-IT" sz="1100" b="1">
              <a:solidFill>
                <a:srgbClr val="003300"/>
              </a:solidFill>
            </a:endParaRPr>
          </a:p>
          <a:p>
            <a:pPr algn="ctr"/>
            <a:r>
              <a:rPr lang="it-IT" sz="1100" b="1">
                <a:solidFill>
                  <a:srgbClr val="003300"/>
                </a:solidFill>
              </a:rPr>
              <a:t>In </a:t>
            </a:r>
            <a:r>
              <a:rPr lang="it-IT" sz="1100" b="1" dirty="0">
                <a:solidFill>
                  <a:srgbClr val="003300"/>
                </a:solidFill>
              </a:rPr>
              <a:t>caso di pioggia non ci saranno i cortei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9C707700-6BE8-4B5A-B3E4-2C6F57F15B43}"/>
              </a:ext>
            </a:extLst>
          </p:cNvPr>
          <p:cNvSpPr txBox="1"/>
          <p:nvPr/>
        </p:nvSpPr>
        <p:spPr>
          <a:xfrm>
            <a:off x="1656185" y="8553400"/>
            <a:ext cx="49411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100" b="1" i="1" dirty="0">
                <a:solidFill>
                  <a:srgbClr val="003300"/>
                </a:solidFill>
              </a:rPr>
              <a:t>organizzato da</a:t>
            </a:r>
          </a:p>
          <a:p>
            <a:pPr algn="r"/>
            <a:r>
              <a:rPr lang="it-IT" sz="1100" b="1" i="1" dirty="0">
                <a:solidFill>
                  <a:srgbClr val="003300"/>
                </a:solidFill>
              </a:rPr>
              <a:t>Comune di Vanzago</a:t>
            </a:r>
          </a:p>
          <a:p>
            <a:pPr algn="r"/>
            <a:r>
              <a:rPr lang="it-IT" sz="1100" b="1" i="1" dirty="0">
                <a:solidFill>
                  <a:srgbClr val="003300"/>
                </a:solidFill>
              </a:rPr>
              <a:t>in collaborazione con</a:t>
            </a:r>
          </a:p>
          <a:p>
            <a:pPr algn="r"/>
            <a:r>
              <a:rPr lang="it-IT" sz="1100" b="1" i="1" dirty="0">
                <a:solidFill>
                  <a:srgbClr val="003300"/>
                </a:solidFill>
              </a:rPr>
              <a:t>Associazione Combattenti e Reduci</a:t>
            </a:r>
          </a:p>
          <a:p>
            <a:pPr algn="r"/>
            <a:r>
              <a:rPr lang="it-IT" sz="1100" b="1" i="1" dirty="0">
                <a:solidFill>
                  <a:srgbClr val="003300"/>
                </a:solidFill>
              </a:rPr>
              <a:t>Sezione di Vanzago</a:t>
            </a:r>
          </a:p>
          <a:p>
            <a:pPr algn="r"/>
            <a:r>
              <a:rPr lang="it-IT" sz="1100" b="1" i="1" dirty="0">
                <a:solidFill>
                  <a:srgbClr val="003300"/>
                </a:solidFill>
              </a:rPr>
              <a:t>A.N.P.I. e Forze Politiche Locali</a:t>
            </a:r>
          </a:p>
        </p:txBody>
      </p:sp>
      <p:pic>
        <p:nvPicPr>
          <p:cNvPr id="29" name="Immagine 28" descr="nastro-tricolore-png-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920552"/>
            <a:ext cx="6858000" cy="2596753"/>
          </a:xfrm>
          <a:prstGeom prst="rect">
            <a:avLst/>
          </a:prstGeom>
        </p:spPr>
      </p:pic>
      <p:sp>
        <p:nvSpPr>
          <p:cNvPr id="34" name="CasellaDiTesto 33"/>
          <p:cNvSpPr txBox="1"/>
          <p:nvPr/>
        </p:nvSpPr>
        <p:spPr>
          <a:xfrm>
            <a:off x="260648" y="359004"/>
            <a:ext cx="11521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600" dirty="0">
                <a:solidFill>
                  <a:srgbClr val="C00000"/>
                </a:solidFill>
                <a:latin typeface="Stencil" pitchFamily="82" charset="0"/>
              </a:rPr>
              <a:t>4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1052736" y="1079084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rgbClr val="003300"/>
                </a:solidFill>
                <a:latin typeface="Stencil" pitchFamily="82" charset="0"/>
              </a:rPr>
              <a:t>NOVEMBRE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260648" y="1568624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rgbClr val="003300"/>
                </a:solidFill>
                <a:latin typeface="Stencil" pitchFamily="82" charset="0"/>
              </a:rPr>
              <a:t>Giorno dell’unità d’Italia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933056" y="920552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dirty="0">
                <a:latin typeface="Stencil" pitchFamily="82" charset="0"/>
              </a:rPr>
              <a:t>COMUNE </a:t>
            </a:r>
            <a:r>
              <a:rPr lang="it-IT" sz="1100" dirty="0" err="1">
                <a:latin typeface="Stencil" pitchFamily="82" charset="0"/>
              </a:rPr>
              <a:t>DI</a:t>
            </a:r>
            <a:r>
              <a:rPr lang="it-IT" sz="1100" dirty="0">
                <a:latin typeface="Stencil" pitchFamily="82" charset="0"/>
              </a:rPr>
              <a:t> VANZAGO</a:t>
            </a:r>
          </a:p>
        </p:txBody>
      </p:sp>
      <p:cxnSp>
        <p:nvCxnSpPr>
          <p:cNvPr id="18" name="Connettore 1 17"/>
          <p:cNvCxnSpPr/>
          <p:nvPr/>
        </p:nvCxnSpPr>
        <p:spPr>
          <a:xfrm>
            <a:off x="296652" y="8553400"/>
            <a:ext cx="62646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188640" y="9201472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i="1" dirty="0">
                <a:solidFill>
                  <a:srgbClr val="003300"/>
                </a:solidFill>
              </a:rPr>
              <a:t>GUIDO SANGIOVANNI</a:t>
            </a:r>
          </a:p>
          <a:p>
            <a:r>
              <a:rPr lang="it-IT" sz="1200" b="1" i="1" dirty="0">
                <a:solidFill>
                  <a:srgbClr val="003300"/>
                </a:solidFill>
              </a:rPr>
              <a:t>SINDACO</a:t>
            </a:r>
          </a:p>
        </p:txBody>
      </p:sp>
    </p:spTree>
    <p:extLst>
      <p:ext uri="{BB962C8B-B14F-4D97-AF65-F5344CB8AC3E}">
        <p14:creationId xmlns:p14="http://schemas.microsoft.com/office/powerpoint/2010/main" val="20302900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218</Words>
  <Application>Microsoft Office PowerPoint</Application>
  <PresentationFormat>A4 (21x29,7 cm)</PresentationFormat>
  <Paragraphs>36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Stencil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MAURO BECCARI</dc:creator>
  <cp:lastModifiedBy>Adelia Maggioni</cp:lastModifiedBy>
  <cp:revision>155</cp:revision>
  <cp:lastPrinted>2022-10-08T09:25:25Z</cp:lastPrinted>
  <dcterms:created xsi:type="dcterms:W3CDTF">2013-11-10T12:02:10Z</dcterms:created>
  <dcterms:modified xsi:type="dcterms:W3CDTF">2022-10-08T09:25:47Z</dcterms:modified>
</cp:coreProperties>
</file>